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10"/>
  </p:notesMasterIdLst>
  <p:handoutMasterIdLst>
    <p:handoutMasterId r:id="rId11"/>
  </p:handoutMasterIdLst>
  <p:sldIdLst>
    <p:sldId id="445" r:id="rId2"/>
    <p:sldId id="446" r:id="rId3"/>
    <p:sldId id="447" r:id="rId4"/>
    <p:sldId id="819" r:id="rId5"/>
    <p:sldId id="448" r:id="rId6"/>
    <p:sldId id="449" r:id="rId7"/>
    <p:sldId id="820" r:id="rId8"/>
    <p:sldId id="439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819"/>
            <p14:sldId id="448"/>
            <p14:sldId id="449"/>
            <p14:sldId id="820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27092"/>
    <a:srgbClr val="B1D254"/>
    <a:srgbClr val="2A6EA8"/>
    <a:srgbClr val="FFFFFF"/>
    <a:srgbClr val="FF6600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>
        <p:scale>
          <a:sx n="52" d="100"/>
          <a:sy n="52" d="100"/>
        </p:scale>
        <p:origin x="1004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4222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S3-221714, SA3#108e,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6_Budapest_2022_06/" TargetMode="External"/><Relationship Id="rId7" Type="http://schemas.openxmlformats.org/officeDocument/2006/relationships/hyperlink" Target="https://www.3gpp.org/ftp/tsg_sa/TSG_SA/TSGS_96_Budapest_2022_06/Docs/SP-220624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96_Budapest_2022_06/Report" TargetMode="External"/><Relationship Id="rId5" Type="http://schemas.openxmlformats.org/officeDocument/2006/relationships/hyperlink" Target="https://www.3gpp.org/ftp/tsg_ct/TSG_CT/TSGC_96_Budapest/" TargetMode="External"/><Relationship Id="rId4" Type="http://schemas.openxmlformats.org/officeDocument/2006/relationships/hyperlink" Target="https://www.3gpp.org/ftp/TSG_RAN/TSG_RAN/TSGR_96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news-events/2251-emmy_sa4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Report from SA#96-e on SA3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Suresh Nair, </a:t>
            </a:r>
            <a:r>
              <a:rPr lang="en-US" altLang="en-US" sz="2000" dirty="0">
                <a:latin typeface="Arial" panose="020B0604020202020204" pitchFamily="34" charset="0"/>
              </a:rPr>
              <a:t>SA3 Chair, Nokia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41984"/>
            <a:ext cx="5120114" cy="16927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/>
            <a:r>
              <a:rPr lang="en-US" dirty="0"/>
              <a:t>Outline</a:t>
            </a:r>
          </a:p>
        </p:txBody>
      </p:sp>
      <p:cxnSp>
        <p:nvCxnSpPr>
          <p:cNvPr id="7" name="Straight Arrow Connector 9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1" y="2575034"/>
            <a:ext cx="5120113" cy="3462228"/>
          </a:xfrm>
        </p:spPr>
        <p:txBody>
          <a:bodyPr vert="horz" lIns="91440" tIns="45720" rIns="91440" bIns="45720" rtlCol="0">
            <a:normAutofit/>
          </a:bodyPr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General information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Outcome of SA3 submissions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Approved related WID/SIDs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Report on specific topics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LS to SA3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SA#96 documents: </a:t>
            </a:r>
            <a:r>
              <a:rPr lang="en-US" sz="2000" u="sng" dirty="0">
                <a:hlinkClick r:id="rId3"/>
              </a:rPr>
              <a:t>https://www.3gpp.org/ftp/tsg_sa/TSG_SA/TSGS_96_Budapest_2022_06/</a:t>
            </a:r>
            <a:r>
              <a:rPr lang="en-US" sz="2000" u="sng" dirty="0"/>
              <a:t> 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RAN#96  documents: </a:t>
            </a:r>
            <a:r>
              <a:rPr lang="sv-SE" sz="2000" dirty="0">
                <a:hlinkClick r:id="rId4"/>
              </a:rPr>
              <a:t>https://www.3gpp.org/ftp/TSG_RAN/TSG_RAN/TSGR_96/</a:t>
            </a:r>
            <a:r>
              <a:rPr lang="sv-SE" sz="2000" dirty="0"/>
              <a:t> 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CT#96 documents: </a:t>
            </a:r>
            <a:r>
              <a:rPr lang="sv-SE" sz="2000" dirty="0">
                <a:hlinkClick r:id="rId5"/>
              </a:rPr>
              <a:t>https://www.3gpp.org/ftp/tsg_ct/TSG_CT/TSGC_96_Budapest/</a:t>
            </a:r>
            <a:r>
              <a:rPr lang="sv-SE" sz="2000" dirty="0"/>
              <a:t> </a:t>
            </a:r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1" y="1825625"/>
            <a:ext cx="5565741" cy="4351338"/>
          </a:xfrm>
        </p:spPr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SA#96 report: </a:t>
            </a:r>
            <a:r>
              <a:rPr lang="sv-SE" sz="2000" dirty="0">
                <a:hlinkClick r:id="rId6"/>
              </a:rPr>
              <a:t>https://www.3gpp.org/ftp/tsg_sa/TSG_SA/TSGS_96_Budapest_2022_06/Report</a:t>
            </a:r>
            <a:r>
              <a:rPr lang="sv-SE" sz="2000" dirty="0"/>
              <a:t> 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endParaRPr lang="en-US" sz="1600" dirty="0"/>
          </a:p>
          <a:p>
            <a:pPr lvl="1"/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7"/>
              </a:rPr>
              <a:t>SP-220624</a:t>
            </a:r>
            <a:r>
              <a:rPr lang="en-US" sz="1200" dirty="0"/>
              <a:t>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SA WG3 Chair Report to SA#96-e</a:t>
            </a:r>
            <a:r>
              <a:rPr lang="en-US" sz="1200" dirty="0"/>
              <a:t> </a:t>
            </a:r>
            <a:endParaRPr lang="en-US" sz="1600" dirty="0"/>
          </a:p>
          <a:p>
            <a:pPr marL="457200" lvl="1" indent="0">
              <a:buNone/>
            </a:pPr>
            <a:endParaRPr lang="en-US" sz="2000" dirty="0"/>
          </a:p>
          <a:p>
            <a:pPr lvl="1"/>
            <a:endParaRPr lang="en-US" sz="2000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SA3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All SA3-LI contributions were approved as submitted. </a:t>
            </a:r>
          </a:p>
          <a:p>
            <a:endParaRPr lang="en-US" sz="2400" dirty="0"/>
          </a:p>
          <a:p>
            <a:r>
              <a:rPr lang="en-US" sz="2400" dirty="0"/>
              <a:t>3 SID proposals were revised as company contributions:</a:t>
            </a:r>
          </a:p>
          <a:p>
            <a:r>
              <a:rPr lang="en-US" sz="2400" dirty="0"/>
              <a:t>New Study on Security and Privacy of AI/ML-based Services and Applications in 5G (Approved in </a:t>
            </a:r>
            <a:r>
              <a:rPr lang="en-GB" sz="18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SP-220687</a:t>
            </a:r>
            <a:r>
              <a:rPr lang="en-US" sz="2400" dirty="0"/>
              <a:t>)</a:t>
            </a:r>
          </a:p>
          <a:p>
            <a:r>
              <a:rPr lang="en-US" sz="2400" dirty="0"/>
              <a:t>New Study on applicability of the Zero Trust Security principles in mobile networks (Approved in </a:t>
            </a:r>
            <a:r>
              <a:rPr lang="en-GB" sz="18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SP-220674</a:t>
            </a:r>
            <a:r>
              <a:rPr lang="en-US" sz="2400" dirty="0"/>
              <a:t>) </a:t>
            </a:r>
          </a:p>
          <a:p>
            <a:r>
              <a:rPr lang="en-US" sz="2400" dirty="0"/>
              <a:t>New Study on the security aspects of Artificial Intelligence (AI)/Machine Learning (ML) for the NG-RAN (Approved in </a:t>
            </a:r>
            <a:r>
              <a:rPr lang="en-GB" sz="18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SP‑220658</a:t>
            </a:r>
            <a:r>
              <a:rPr lang="en-US" sz="2400" dirty="0"/>
              <a:t> )</a:t>
            </a:r>
          </a:p>
          <a:p>
            <a:endParaRPr lang="en-US" sz="2400" dirty="0"/>
          </a:p>
          <a:p>
            <a:endParaRPr lang="en-US" sz="2400" dirty="0"/>
          </a:p>
          <a:p>
            <a:pPr lvl="1"/>
            <a:endParaRPr lang="en-GB" sz="2000" dirty="0"/>
          </a:p>
          <a:p>
            <a:pPr lvl="1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26599859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Approved SA3 WID/SIDs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DC57D7E-9761-49B5-910D-D3E2664CFA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441989"/>
              </p:ext>
            </p:extLst>
          </p:nvPr>
        </p:nvGraphicFramePr>
        <p:xfrm>
          <a:off x="360320" y="1983217"/>
          <a:ext cx="9932858" cy="36971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672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1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07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057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SP-220525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New Study on Personal IoT Networks Security Aspects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SID new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57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SP-220526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New  Study on SNAAPP security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SID new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057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SP-220527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New Study on enhanced security for network slicing Phase 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SID new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057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SP-220528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New Study on Security aspects for 5WWC Phase 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SID new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900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SP‑220658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New Study on the security aspects of Artificial Intelligence (AI)/Machine Learning (ML) for the NG-RAN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SID new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057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SP-220530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New Study on security support for Next Generation Real Time Communication services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SID new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057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SP-220531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New Study on security aspects of enhanced support of Non-Public Networks phase 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SID new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057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SP-220532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New Study on Security of Phase 2 for UAS, UAV and UAM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SID new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057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SP-220533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New Study to enable URSP rules to securely identify Applications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SID new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057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SP-220534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New Study on Security Aspects of Ranging Based Services and </a:t>
                      </a:r>
                      <a:r>
                        <a:rPr lang="en-US" sz="1400" u="none" strike="noStrike" dirty="0" err="1">
                          <a:effectLst/>
                        </a:rPr>
                        <a:t>Sidelink</a:t>
                      </a:r>
                      <a:r>
                        <a:rPr lang="en-US" sz="1400" u="none" strike="noStrike" dirty="0">
                          <a:effectLst/>
                        </a:rPr>
                        <a:t> Positioning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SID new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057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SP-220687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New Study on Security and Privacy of AI/ML-based Services and Applications in 5G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SID new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057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SP-220674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New Study on applicability of the Zero Trust Security principles in mobile networks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SID new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057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SP-220537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New Study of Security aspects on User Consent for 3GPP Services Phase 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SID new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057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SP-220538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New WID on Security Enhancement on </a:t>
                      </a:r>
                      <a:r>
                        <a:rPr lang="en-US" sz="1400" u="none" strike="noStrike" dirty="0" err="1">
                          <a:effectLst/>
                        </a:rPr>
                        <a:t>RRCResumeRequest</a:t>
                      </a:r>
                      <a:r>
                        <a:rPr lang="en-US" sz="1400" u="none" strike="noStrike" dirty="0">
                          <a:effectLst/>
                        </a:rPr>
                        <a:t> Message Protection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WID new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057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SP-220539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New Study on security enhancements for 5G multicast-broadcast services Phase 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SID new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03215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Report on specific topics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b="1" dirty="0">
                <a:solidFill>
                  <a:srgbClr val="0070C0"/>
                </a:solidFill>
              </a:rPr>
              <a:t>F2F Meeting</a:t>
            </a:r>
            <a:endParaRPr lang="sv-SE" sz="2400" b="1" dirty="0">
              <a:solidFill>
                <a:srgbClr val="0070C0"/>
              </a:solidFill>
            </a:endParaRPr>
          </a:p>
          <a:p>
            <a:pPr lvl="1"/>
            <a:r>
              <a:rPr lang="en-US" sz="2000" dirty="0"/>
              <a:t>November WG meetings are expected to be F2F meeting in Canada.	</a:t>
            </a:r>
          </a:p>
          <a:p>
            <a:pPr lvl="1"/>
            <a:endParaRPr lang="en-US" sz="2000" dirty="0"/>
          </a:p>
          <a:p>
            <a:r>
              <a:rPr lang="en-US" sz="2400" dirty="0"/>
              <a:t> </a:t>
            </a:r>
            <a:r>
              <a:rPr lang="en-US" sz="2400" b="1" dirty="0">
                <a:solidFill>
                  <a:srgbClr val="0070C0"/>
                </a:solidFill>
              </a:rPr>
              <a:t>Tech Emmy Award for 3GPP </a:t>
            </a:r>
          </a:p>
          <a:p>
            <a:pPr lvl="1"/>
            <a:r>
              <a:rPr lang="en-US" sz="2000" dirty="0"/>
              <a:t>3GPP SA4 Wins Tech Emmy Award for  the work on “Standardization of HTTP Encapsulated Protocols”,</a:t>
            </a:r>
          </a:p>
          <a:p>
            <a:pPr marL="0" indent="0">
              <a:buNone/>
            </a:pPr>
            <a:r>
              <a:rPr lang="en-US" sz="2400" dirty="0">
                <a:hlinkClick r:id="rId2"/>
              </a:rPr>
              <a:t>https://www.3gpp.org/news-events/2251-emmy_sa4</a:t>
            </a:r>
            <a:r>
              <a:rPr lang="en-US" sz="2400" dirty="0"/>
              <a:t> </a:t>
            </a:r>
          </a:p>
          <a:p>
            <a:pPr marL="0" indent="0">
              <a:buNone/>
            </a:pPr>
            <a:endParaRPr lang="sv-SE" sz="24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sv-SE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13979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LSs to SA3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748BC2F-C9DF-4D37-9580-928ADF77FC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4199E6C-2EE0-41CF-AA39-FD2CAABB5C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444556"/>
              </p:ext>
            </p:extLst>
          </p:nvPr>
        </p:nvGraphicFramePr>
        <p:xfrm>
          <a:off x="1124465" y="2423317"/>
          <a:ext cx="8748584" cy="43821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553315">
                  <a:extLst>
                    <a:ext uri="{9D8B030D-6E8A-4147-A177-3AD203B41FA5}">
                      <a16:colId xmlns:a16="http://schemas.microsoft.com/office/drawing/2014/main" val="974468073"/>
                    </a:ext>
                  </a:extLst>
                </a:gridCol>
                <a:gridCol w="5195269">
                  <a:extLst>
                    <a:ext uri="{9D8B030D-6E8A-4147-A177-3AD203B41FA5}">
                      <a16:colId xmlns:a16="http://schemas.microsoft.com/office/drawing/2014/main" val="350693303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SP-220716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44546A"/>
                          </a:solidFill>
                          <a:effectLst/>
                          <a:latin typeface="Nokia Pure Text" panose="020B0504040602060303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Reply LS on 5G ProSe security open items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6674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00"/>
                        </a:spcAft>
                      </a:pPr>
                      <a:endParaRPr lang="en-US" sz="1400">
                        <a:solidFill>
                          <a:srgbClr val="44546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00"/>
                        </a:spcAft>
                      </a:pPr>
                      <a:endParaRPr lang="en-US" sz="1400" dirty="0">
                        <a:solidFill>
                          <a:srgbClr val="44546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472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59955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Suresh Nair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suresh.p.nair@nokia.com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+1 973 978 9038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574</Words>
  <Application>Microsoft Office PowerPoint</Application>
  <PresentationFormat>Widescreen</PresentationFormat>
  <Paragraphs>99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Nokia Pure Text</vt:lpstr>
      <vt:lpstr>Times New Roman</vt:lpstr>
      <vt:lpstr>Office Theme</vt:lpstr>
      <vt:lpstr>Report from SA#96-e on SA3 topics</vt:lpstr>
      <vt:lpstr>Outline</vt:lpstr>
      <vt:lpstr>General information</vt:lpstr>
      <vt:lpstr>Outcome of SA3 submissions</vt:lpstr>
      <vt:lpstr>Approved SA3 WID/SIDs</vt:lpstr>
      <vt:lpstr>Report on specific topics</vt:lpstr>
      <vt:lpstr>LSs to SA3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2019-12-13T09:14:46Z</dcterms:created>
  <dcterms:modified xsi:type="dcterms:W3CDTF">2022-08-17T12:03:08Z</dcterms:modified>
</cp:coreProperties>
</file>